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280" r:id="rId2"/>
    <p:sldId id="340" r:id="rId3"/>
    <p:sldId id="341" r:id="rId4"/>
    <p:sldId id="342" r:id="rId5"/>
    <p:sldId id="343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887" autoAdjust="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1404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A14FA9E-FA4A-4422-A8FE-244683F8CFB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B6F3CC7-81A6-4AFD-9DC7-100ACE5DD70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E9F1B3-891F-41CB-922B-495C9A3B9387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48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7ADF1-D32E-4C22-81C6-2B537711FC6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A307D-CB7F-4CCE-AEF5-E4EF2B23497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60A27-5FC5-47F1-8387-19C47BEB1F3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BC8EA-2213-4A22-88BC-42C66BC107C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4A206-F2A6-4B4A-86CE-96C3CC26C13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573E0-6A3F-4332-87E9-B4FB31EA8FD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A1A24-F37D-4826-8EA7-4B4E983AF5E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33ED2-4F31-4983-8AAF-676A83807B4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F9494-7DA0-48F4-B861-DD95085F0C7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EE191-603B-4301-A387-7A6B5335F78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AEF20-1552-4A66-8A3D-78F0A5F8EF1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19459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460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9A5BE1F-3A0B-400C-A190-EAB8CEFD07A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609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590800"/>
            <a:ext cx="64008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latin typeface="Arial Black" pitchFamily="34" charset="0"/>
              </a:rPr>
              <a:t>Presentación para IAAC</a:t>
            </a:r>
          </a:p>
          <a:p>
            <a:pPr eaLnBrk="1" hangingPunct="1"/>
            <a:r>
              <a:rPr lang="es-MX" dirty="0" smtClean="0">
                <a:latin typeface="Arial Black" pitchFamily="34" charset="0"/>
              </a:rPr>
              <a:t>por Mario Llerenas</a:t>
            </a:r>
          </a:p>
          <a:p>
            <a:pPr eaLnBrk="1" hangingPunct="1"/>
            <a:r>
              <a:rPr lang="es-MX" dirty="0" smtClean="0">
                <a:latin typeface="Arial Black" pitchFamily="34" charset="0"/>
              </a:rPr>
              <a:t>14, Junio, 2011</a:t>
            </a:r>
            <a:endParaRPr lang="es-MX" sz="2400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3048000"/>
            <a:ext cx="86868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4. Visitas por Organismos de Acreditación</a:t>
            </a:r>
          </a:p>
          <a:p>
            <a:pPr marL="514350" indent="-514350" algn="l" eaLnBrk="1" hangingPunct="1"/>
            <a:endParaRPr lang="es-MX" dirty="0" smtClean="0">
              <a:latin typeface="Arial Black" pitchFamily="34" charset="0"/>
            </a:endParaRP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Normalmente se van a requerir evaluaciones adicionales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Implantación debería ser verificada durante las auditorías de vigilancia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Auditorías adicionales pueden ser requeridas para cumplir con el período</a:t>
            </a:r>
          </a:p>
          <a:p>
            <a:pPr marL="1257300" lvl="1" indent="-514350" eaLnBrk="1" hangingPunct="1">
              <a:buAutoNum type="alphaLcParenR"/>
            </a:pPr>
            <a:endParaRPr lang="es-MX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3048000"/>
            <a:ext cx="86868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5. </a:t>
            </a:r>
            <a:r>
              <a:rPr lang="es-MX" dirty="0" err="1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Noconformidades</a:t>
            </a:r>
            <a:endParaRPr lang="es-MX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pPr marL="514350" indent="-514350" algn="l" eaLnBrk="1" hangingPunct="1"/>
            <a:endParaRPr lang="es-MX" dirty="0" smtClean="0">
              <a:latin typeface="Arial Black" pitchFamily="34" charset="0"/>
            </a:endParaRPr>
          </a:p>
          <a:p>
            <a:pPr marL="1257300" lvl="1" indent="-514350" eaLnBrk="1" hangingPunct="1">
              <a:buAutoNum type="alphaLcParenR"/>
            </a:pPr>
            <a:r>
              <a:rPr lang="es-MX" dirty="0" err="1" smtClean="0">
                <a:latin typeface="Arial Black" pitchFamily="34" charset="0"/>
              </a:rPr>
              <a:t>OAs</a:t>
            </a:r>
            <a:r>
              <a:rPr lang="es-MX" dirty="0" smtClean="0">
                <a:latin typeface="Arial Black" pitchFamily="34" charset="0"/>
              </a:rPr>
              <a:t> deben aclarar a </a:t>
            </a:r>
            <a:r>
              <a:rPr lang="es-MX" dirty="0" err="1" smtClean="0">
                <a:latin typeface="Arial Black" pitchFamily="34" charset="0"/>
              </a:rPr>
              <a:t>Ocs</a:t>
            </a:r>
            <a:r>
              <a:rPr lang="es-MX" dirty="0" smtClean="0">
                <a:latin typeface="Arial Black" pitchFamily="34" charset="0"/>
              </a:rPr>
              <a:t> que las </a:t>
            </a:r>
            <a:r>
              <a:rPr lang="es-MX" dirty="0" err="1" smtClean="0">
                <a:latin typeface="Arial Black" pitchFamily="34" charset="0"/>
              </a:rPr>
              <a:t>noconformidades</a:t>
            </a:r>
            <a:r>
              <a:rPr lang="es-MX" dirty="0" smtClean="0">
                <a:latin typeface="Arial Black" pitchFamily="34" charset="0"/>
              </a:rPr>
              <a:t> deben seguir el proceso normal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Deben estar cerradas antes del límite de la transición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Al final de la transición, acciones de no conformidades abiertas se pueden acordar con el OA para clasificarse como observaciones </a:t>
            </a:r>
          </a:p>
          <a:p>
            <a:pPr marL="1257300" lvl="1" indent="-514350" eaLnBrk="1" hangingPunct="1">
              <a:buAutoNum type="alphaLcParenR"/>
            </a:pPr>
            <a:endParaRPr lang="es-MX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3048000"/>
            <a:ext cx="86868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6. Fin de la Transición y emisión del certificado de acreditación</a:t>
            </a:r>
          </a:p>
          <a:p>
            <a:pPr marL="514350" indent="-514350" algn="l" eaLnBrk="1" hangingPunct="1"/>
            <a:endParaRPr lang="es-MX" dirty="0" smtClean="0">
              <a:latin typeface="Arial Black" pitchFamily="34" charset="0"/>
            </a:endParaRPr>
          </a:p>
          <a:p>
            <a:pPr marL="1257300" lvl="1" indent="-514350" eaLnBrk="1" hangingPunct="1">
              <a:buNone/>
            </a:pPr>
            <a:r>
              <a:rPr lang="es-MX" dirty="0" smtClean="0">
                <a:latin typeface="Arial Black" pitchFamily="34" charset="0"/>
              </a:rPr>
              <a:t>2 años después de la publicación de la nueva edición: 1 Febrero 2013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Todos los </a:t>
            </a:r>
            <a:r>
              <a:rPr lang="es-MX" dirty="0" err="1" smtClean="0">
                <a:latin typeface="Arial Black" pitchFamily="34" charset="0"/>
              </a:rPr>
              <a:t>OCs</a:t>
            </a:r>
            <a:r>
              <a:rPr lang="es-MX" dirty="0" smtClean="0">
                <a:latin typeface="Arial Black" pitchFamily="34" charset="0"/>
              </a:rPr>
              <a:t> deben cumplir con la nueva versión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Deben tener certificados de acreditación en la nueva versión</a:t>
            </a:r>
          </a:p>
          <a:p>
            <a:pPr marL="1257300" lvl="1" indent="-514350" eaLnBrk="1" hangingPunct="1">
              <a:buAutoNum type="alphaLcParenR"/>
            </a:pPr>
            <a:endParaRPr lang="es-MX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3048000"/>
            <a:ext cx="86868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7. Nuevos Esquemas</a:t>
            </a:r>
          </a:p>
          <a:p>
            <a:pPr marL="514350" indent="-514350" algn="l" eaLnBrk="1" hangingPunct="1"/>
            <a:endParaRPr lang="es-MX" dirty="0" smtClean="0">
              <a:latin typeface="Arial Black" pitchFamily="34" charset="0"/>
            </a:endParaRPr>
          </a:p>
          <a:p>
            <a:pPr marL="1257300" lvl="1" indent="-514350" eaLnBrk="1" hangingPunct="1">
              <a:buNone/>
            </a:pPr>
            <a:r>
              <a:rPr lang="es-MX" dirty="0" smtClean="0">
                <a:latin typeface="Arial Black" pitchFamily="34" charset="0"/>
              </a:rPr>
              <a:t>Incorporar la nueva versión inmediatamente en las nuevas solicitudes de </a:t>
            </a:r>
            <a:r>
              <a:rPr lang="es-MX" dirty="0" err="1" smtClean="0">
                <a:latin typeface="Arial Black" pitchFamily="34" charset="0"/>
              </a:rPr>
              <a:t>OCs</a:t>
            </a:r>
            <a:endParaRPr lang="es-MX" dirty="0" smtClean="0">
              <a:latin typeface="Arial Black" pitchFamily="34" charset="0"/>
            </a:endParaRPr>
          </a:p>
          <a:p>
            <a:pPr marL="1257300" lvl="1" indent="-514350" eaLnBrk="1" hangingPunct="1">
              <a:buNone/>
            </a:pPr>
            <a:r>
              <a:rPr lang="es-MX" dirty="0" err="1" smtClean="0">
                <a:latin typeface="Arial Black" pitchFamily="34" charset="0"/>
              </a:rPr>
              <a:t>OAs</a:t>
            </a:r>
            <a:r>
              <a:rPr lang="es-MX" dirty="0" smtClean="0">
                <a:latin typeface="Arial Black" pitchFamily="34" charset="0"/>
              </a:rPr>
              <a:t> incorporar en los programas de acreditación para certificación de sistemas de gestión</a:t>
            </a:r>
          </a:p>
          <a:p>
            <a:pPr marL="1257300" lvl="1" indent="-514350" eaLnBrk="1" hangingPunct="1">
              <a:buNone/>
            </a:pPr>
            <a:r>
              <a:rPr lang="es-MX" dirty="0" err="1" smtClean="0">
                <a:latin typeface="Arial Black" pitchFamily="34" charset="0"/>
              </a:rPr>
              <a:t>OAs</a:t>
            </a:r>
            <a:r>
              <a:rPr lang="es-MX" dirty="0" smtClean="0">
                <a:latin typeface="Arial Black" pitchFamily="34" charset="0"/>
              </a:rPr>
              <a:t> aclarar a los </a:t>
            </a:r>
            <a:r>
              <a:rPr lang="es-MX" dirty="0" err="1" smtClean="0">
                <a:latin typeface="Arial Black" pitchFamily="34" charset="0"/>
              </a:rPr>
              <a:t>OCs</a:t>
            </a:r>
            <a:r>
              <a:rPr lang="es-MX" dirty="0" smtClean="0">
                <a:latin typeface="Arial Black" pitchFamily="34" charset="0"/>
              </a:rPr>
              <a:t> la utilización para otros esquemas de acreditación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3048000"/>
            <a:ext cx="86868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……. Más información………..</a:t>
            </a:r>
          </a:p>
          <a:p>
            <a:pPr marL="514350" indent="-514350" algn="l" eaLnBrk="1" hangingPunct="1"/>
            <a:endParaRPr lang="es-MX" dirty="0" smtClean="0">
              <a:latin typeface="Arial Black" pitchFamily="34" charset="0"/>
            </a:endParaRPr>
          </a:p>
          <a:p>
            <a:r>
              <a:rPr lang="es-MX" dirty="0" smtClean="0">
                <a:latin typeface="Arial Black" pitchFamily="34" charset="0"/>
              </a:rPr>
              <a:t>Página Web de IAF  - &lt;http://www.iaf.nu&gt;</a:t>
            </a:r>
          </a:p>
          <a:p>
            <a:r>
              <a:rPr lang="es-MX" dirty="0" err="1" smtClean="0">
                <a:latin typeface="Arial Black" pitchFamily="34" charset="0"/>
              </a:rPr>
              <a:t>Secretariat</a:t>
            </a:r>
            <a:r>
              <a:rPr lang="es-MX" dirty="0" smtClean="0">
                <a:latin typeface="Arial Black" pitchFamily="34" charset="0"/>
              </a:rPr>
              <a:t> -</a:t>
            </a:r>
          </a:p>
          <a:p>
            <a:r>
              <a:rPr lang="es-MX" dirty="0" smtClean="0">
                <a:latin typeface="Arial Black" pitchFamily="34" charset="0"/>
              </a:rPr>
              <a:t>John Owen,</a:t>
            </a:r>
          </a:p>
          <a:p>
            <a:r>
              <a:rPr lang="es-MX" dirty="0" smtClean="0">
                <a:latin typeface="Arial Black" pitchFamily="34" charset="0"/>
              </a:rPr>
              <a:t>Secretaría Corporativa de IAF </a:t>
            </a:r>
          </a:p>
          <a:p>
            <a:r>
              <a:rPr lang="es-MX" dirty="0" smtClean="0">
                <a:latin typeface="Arial Black" pitchFamily="34" charset="0"/>
              </a:rPr>
              <a:t>Teléfono +612 9481 7343</a:t>
            </a:r>
          </a:p>
          <a:p>
            <a:r>
              <a:rPr lang="es-MX" dirty="0" smtClean="0">
                <a:latin typeface="Arial Black" pitchFamily="34" charset="0"/>
              </a:rPr>
              <a:t>email &lt;secretary1@iaf.nu</a:t>
            </a:r>
            <a:r>
              <a:rPr lang="es-MX" dirty="0" smtClean="0"/>
              <a:t>&gt;</a:t>
            </a:r>
            <a:endParaRPr lang="es-MX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609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590800"/>
            <a:ext cx="78486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latin typeface="Arial Black" pitchFamily="34" charset="0"/>
              </a:rPr>
              <a:t>Documento informativo de IAF para la transición del Sistema de Gestión de Acreditación al ISO/IEC 17021:2011 del ISO/IEC 17021:2006</a:t>
            </a:r>
          </a:p>
          <a:p>
            <a:pPr eaLnBrk="1" hangingPunct="1">
              <a:lnSpc>
                <a:spcPct val="80000"/>
              </a:lnSpc>
            </a:pPr>
            <a:endParaRPr lang="es-MX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9248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INTRODUCCIÓN</a:t>
            </a:r>
          </a:p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Documentos informativos de IAF:</a:t>
            </a:r>
          </a:p>
          <a:p>
            <a:pPr eaLnBrk="1" hangingPunct="1"/>
            <a:endParaRPr lang="es-MX" dirty="0" smtClean="0">
              <a:latin typeface="Arial Black" pitchFamily="34" charset="0"/>
            </a:endParaRPr>
          </a:p>
          <a:p>
            <a:pPr eaLnBrk="1" hangingPunct="1"/>
            <a:r>
              <a:rPr lang="es-MX" dirty="0" smtClean="0">
                <a:latin typeface="Arial Black" pitchFamily="34" charset="0"/>
              </a:rPr>
              <a:t>Su intención es soportar la aplicación consistente de los requisitos</a:t>
            </a:r>
          </a:p>
          <a:p>
            <a:pPr eaLnBrk="1" hangingPunct="1"/>
            <a:r>
              <a:rPr lang="es-MX" dirty="0" smtClean="0">
                <a:latin typeface="Arial Black" pitchFamily="34" charset="0"/>
              </a:rPr>
              <a:t>No son obligatorios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1534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1. PUBLICACIÓN</a:t>
            </a:r>
          </a:p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La versión 2011 del ISO/IEC 17021 </a:t>
            </a:r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fue </a:t>
            </a:r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publicada el 1 de Febrero del 2011.</a:t>
            </a:r>
            <a:endParaRPr lang="es-MX" dirty="0" smtClean="0">
              <a:latin typeface="Arial Black" pitchFamily="34" charset="0"/>
            </a:endParaRPr>
          </a:p>
          <a:p>
            <a:pPr eaLnBrk="1" hangingPunct="1"/>
            <a:r>
              <a:rPr lang="es-MX" dirty="0" smtClean="0">
                <a:latin typeface="Arial Black" pitchFamily="34" charset="0"/>
              </a:rPr>
              <a:t>Incorpora nuevos requisitos para el sistema de gestión de las certificaciones de tercera parte así como para la competencia del personal involucrado en el proceso de certificación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1534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2. Organismos de Acreditación</a:t>
            </a:r>
          </a:p>
          <a:p>
            <a:pPr eaLnBrk="1" hangingPunct="1"/>
            <a:endParaRPr lang="es-MX" dirty="0" smtClean="0">
              <a:latin typeface="Arial Black" pitchFamily="34" charset="0"/>
            </a:endParaRPr>
          </a:p>
          <a:p>
            <a:pPr eaLnBrk="1" hangingPunct="1"/>
            <a:r>
              <a:rPr lang="es-MX" dirty="0" smtClean="0">
                <a:latin typeface="Arial Black" pitchFamily="34" charset="0"/>
              </a:rPr>
              <a:t>Asegurar que han definido, y que sus asesores han logrado la competencia necesaria antes de realizar evaluaciones en ISO/IEC 17021:2011 </a:t>
            </a: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1534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3. Organismos de Certificación</a:t>
            </a:r>
          </a:p>
          <a:p>
            <a:pPr eaLnBrk="1" hangingPunct="1"/>
            <a:endParaRPr lang="es-MX" dirty="0" smtClean="0">
              <a:latin typeface="Arial Black" pitchFamily="34" charset="0"/>
            </a:endParaRPr>
          </a:p>
          <a:p>
            <a:pPr marL="514350" indent="-514350" algn="l" eaLnBrk="1" hangingPunct="1">
              <a:buAutoNum type="arabicPeriod"/>
            </a:pPr>
            <a:r>
              <a:rPr lang="es-MX" dirty="0" smtClean="0">
                <a:latin typeface="Arial Black" pitchFamily="34" charset="0"/>
              </a:rPr>
              <a:t>En nuevas solicitudes, aclarar si es la versión 2011 o la 2006. </a:t>
            </a:r>
          </a:p>
          <a:p>
            <a:pPr marL="514350" indent="-514350" algn="l" eaLnBrk="1" hangingPunct="1">
              <a:buAutoNum type="arabicPeriod"/>
            </a:pPr>
            <a:r>
              <a:rPr lang="es-MX" dirty="0" smtClean="0">
                <a:latin typeface="Arial Black" pitchFamily="34" charset="0"/>
              </a:rPr>
              <a:t> Los Organismos de Acreditación definirán: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un tiempo límite para recibir solicitudes en la versión 2006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fecha en la que ya no otorgarán acreditación en versión 2006</a:t>
            </a:r>
          </a:p>
          <a:p>
            <a:pPr marL="1257300" lvl="1" indent="-514350" eaLnBrk="1" hangingPunct="1">
              <a:buAutoNum type="alphaLcParenR"/>
            </a:pPr>
            <a:endParaRPr lang="es-MX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1534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3.1 Organismos de Certificación</a:t>
            </a:r>
            <a:endParaRPr lang="es-MX" dirty="0" smtClean="0">
              <a:latin typeface="Arial Black" pitchFamily="34" charset="0"/>
            </a:endParaRPr>
          </a:p>
          <a:p>
            <a:pPr marL="514350" indent="-514350" algn="l" eaLnBrk="1" hangingPunct="1"/>
            <a:r>
              <a:rPr lang="es-MX" dirty="0" smtClean="0">
                <a:latin typeface="Arial Black" pitchFamily="34" charset="0"/>
              </a:rPr>
              <a:t>Para los OC acreditados en versión 2006: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Requieren traducciones, cambios a procedimientos, capacitación y otros ajustes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Especialmente, establecer procesos y sistemas para demostrar la competencia del personal de certificación</a:t>
            </a:r>
          </a:p>
          <a:p>
            <a:pPr marL="1257300" lvl="1" indent="-514350" eaLnBrk="1" hangingPunct="1">
              <a:buAutoNum type="alphaLcParenR"/>
            </a:pPr>
            <a:endParaRPr lang="es-MX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1534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3.2 Tiempo de Preparación</a:t>
            </a:r>
          </a:p>
          <a:p>
            <a:pPr eaLnBrk="1" hangingPunct="1"/>
            <a:endParaRPr lang="es-MX" dirty="0" smtClean="0">
              <a:latin typeface="Arial Black" pitchFamily="34" charset="0"/>
            </a:endParaRPr>
          </a:p>
          <a:p>
            <a:pPr marL="514350" indent="-514350" algn="l" eaLnBrk="1" hangingPunct="1"/>
            <a:r>
              <a:rPr lang="es-MX" dirty="0" smtClean="0">
                <a:latin typeface="Arial Black" pitchFamily="34" charset="0"/>
              </a:rPr>
              <a:t>Para los OC acreditados en versión 2006: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Identificar de inmediato los nuevos requisitos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Plan de transición contemplando cambios y fechas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Plan aprobado por el Organismo de Acreditación</a:t>
            </a:r>
          </a:p>
          <a:p>
            <a:pPr marL="1257300" lvl="1" indent="-514350" eaLnBrk="1" hangingPunct="1">
              <a:buAutoNum type="alphaLcParenR"/>
            </a:pPr>
            <a:endParaRPr lang="es-MX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3B9982D-5185-48DB-B9E2-CED1A389F30E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IAF ID 2:2011</a:t>
            </a: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0" y="3048000"/>
            <a:ext cx="8686800" cy="2362200"/>
          </a:xfrm>
        </p:spPr>
        <p:txBody>
          <a:bodyPr/>
          <a:lstStyle/>
          <a:p>
            <a:pPr eaLnBrk="1" hangingPunct="1"/>
            <a:r>
              <a:rPr lang="es-MX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3.3 Transición e implantación</a:t>
            </a:r>
          </a:p>
          <a:p>
            <a:pPr marL="514350" indent="-514350" algn="l" eaLnBrk="1" hangingPunct="1"/>
            <a:endParaRPr lang="es-MX" dirty="0" smtClean="0">
              <a:latin typeface="Arial Black" pitchFamily="34" charset="0"/>
            </a:endParaRPr>
          </a:p>
          <a:p>
            <a:pPr marL="1257300" lvl="1" indent="-514350" eaLnBrk="1" hangingPunct="1">
              <a:buAutoNum type="alphaLcParenR"/>
            </a:pPr>
            <a:r>
              <a:rPr lang="es-MX" dirty="0" err="1" smtClean="0">
                <a:latin typeface="Arial Black" pitchFamily="34" charset="0"/>
              </a:rPr>
              <a:t>OCs</a:t>
            </a:r>
            <a:r>
              <a:rPr lang="es-MX" dirty="0" smtClean="0">
                <a:latin typeface="Arial Black" pitchFamily="34" charset="0"/>
              </a:rPr>
              <a:t> implantar los cambios lo más pronto posible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Evaluaciones de </a:t>
            </a:r>
            <a:r>
              <a:rPr lang="es-MX" dirty="0" err="1" smtClean="0">
                <a:latin typeface="Arial Black" pitchFamily="34" charset="0"/>
              </a:rPr>
              <a:t>OAs</a:t>
            </a:r>
            <a:r>
              <a:rPr lang="es-MX" dirty="0" smtClean="0">
                <a:latin typeface="Arial Black" pitchFamily="34" charset="0"/>
              </a:rPr>
              <a:t> incluyendo los planes de transición y apoyar en la interpretación adecuada</a:t>
            </a:r>
          </a:p>
          <a:p>
            <a:pPr marL="1257300" lvl="1" indent="-514350" eaLnBrk="1" hangingPunct="1">
              <a:buAutoNum type="alphaLcParenR"/>
            </a:pPr>
            <a:r>
              <a:rPr lang="es-MX" dirty="0" smtClean="0">
                <a:latin typeface="Arial Black" pitchFamily="34" charset="0"/>
              </a:rPr>
              <a:t>Acuerdo de la fecha final de transición, antes del 1 Febrero 2013</a:t>
            </a:r>
          </a:p>
          <a:p>
            <a:pPr marL="1257300" lvl="1" indent="-514350" eaLnBrk="1" hangingPunct="1">
              <a:buAutoNum type="alphaLcParenR"/>
            </a:pPr>
            <a:endParaRPr lang="es-MX" dirty="0" smtClean="0"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 2000\Templates\Presentation Designs\Soaring.pot</Template>
  <TotalTime>3373</TotalTime>
  <Words>540</Words>
  <Application>Microsoft Office PowerPoint</Application>
  <PresentationFormat>Presentación en pantalla (4:3)</PresentationFormat>
  <Paragraphs>106</Paragraphs>
  <Slides>14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Soaring</vt:lpstr>
      <vt:lpstr>IAF ID 2:2011</vt:lpstr>
      <vt:lpstr>IAF ID 2:2011</vt:lpstr>
      <vt:lpstr>IAF ID 2:2011</vt:lpstr>
      <vt:lpstr>IAF ID 2:2011</vt:lpstr>
      <vt:lpstr>IAF ID 2:2011</vt:lpstr>
      <vt:lpstr>IAF ID 2:2011</vt:lpstr>
      <vt:lpstr>IAF ID 2:2011</vt:lpstr>
      <vt:lpstr>IAF ID 2:2011</vt:lpstr>
      <vt:lpstr>IAF ID 2:2011</vt:lpstr>
      <vt:lpstr>IAF ID 2:2011</vt:lpstr>
      <vt:lpstr>IAF ID 2:2011</vt:lpstr>
      <vt:lpstr>IAF ID 2:2011</vt:lpstr>
      <vt:lpstr>IAF ID 2:2011</vt:lpstr>
      <vt:lpstr>IAF ID 2:2011</vt:lpstr>
    </vt:vector>
  </TitlesOfParts>
  <Company>ASQ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ISO/IEC CD 17021-CD2</dc:title>
  <dc:creator>ASQ</dc:creator>
  <cp:lastModifiedBy>Usuario</cp:lastModifiedBy>
  <cp:revision>150</cp:revision>
  <dcterms:created xsi:type="dcterms:W3CDTF">2003-08-25T17:37:07Z</dcterms:created>
  <dcterms:modified xsi:type="dcterms:W3CDTF">2011-06-14T00:39:47Z</dcterms:modified>
</cp:coreProperties>
</file>